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489" r:id="rId3"/>
    <p:sldId id="506" r:id="rId4"/>
    <p:sldId id="508" r:id="rId5"/>
    <p:sldId id="502" r:id="rId6"/>
    <p:sldId id="504" r:id="rId7"/>
    <p:sldId id="510" r:id="rId8"/>
    <p:sldId id="509" r:id="rId9"/>
    <p:sldId id="507" r:id="rId10"/>
    <p:sldId id="503" r:id="rId11"/>
    <p:sldId id="488" r:id="rId12"/>
  </p:sldIdLst>
  <p:sldSz cx="9144000" cy="6858000" type="screen4x3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9900"/>
    <a:srgbClr val="FFCC00"/>
    <a:srgbClr val="FFFFFF"/>
    <a:srgbClr val="71BA28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Estilo Médio 4 - Ênfas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2DE63D5-997A-4646-A377-4702673A728D}" styleName="Estilo Claro 2 - Ênfase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Estilo Claro 3 - Ênfas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Estilo Médio 3 - Ênfase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083E6E3-FA7D-4D7B-A595-EF9225AFEA82}" styleName="Estilo Claro 1 - Ênfas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8" autoAdjust="0"/>
    <p:restoredTop sz="93669" autoAdjust="0"/>
  </p:normalViewPr>
  <p:slideViewPr>
    <p:cSldViewPr>
      <p:cViewPr varScale="1">
        <p:scale>
          <a:sx n="73" d="100"/>
          <a:sy n="73" d="100"/>
        </p:scale>
        <p:origin x="-10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5AAEBE-B44E-48BB-9615-F3C58C4303F2}" type="datetimeFigureOut">
              <a:rPr lang="pt-BR" smtClean="0"/>
              <a:pPr/>
              <a:t>27/10/2015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3E0153-4C7A-4680-87A3-3617D937266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50827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meira Pá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63741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ais Pági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40267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1BA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781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/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1BA28">
            <a:alpha val="6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ChangeArrowheads="1"/>
          </p:cNvSpPr>
          <p:nvPr/>
        </p:nvSpPr>
        <p:spPr bwMode="auto">
          <a:xfrm>
            <a:off x="467544" y="476672"/>
            <a:ext cx="8208144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/>
            <a:endParaRPr lang="en-US" sz="3200" b="1" dirty="0">
              <a:effectLst/>
            </a:endParaRPr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251520" y="1217712"/>
            <a:ext cx="8640960" cy="4371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/>
            <a:endParaRPr lang="pt-BR" sz="3500" b="1" dirty="0" smtClean="0"/>
          </a:p>
          <a:p>
            <a:pPr algn="r"/>
            <a:endParaRPr lang="pt-BR" sz="3500" b="1" dirty="0" smtClean="0"/>
          </a:p>
          <a:p>
            <a:pPr algn="ctr"/>
            <a:r>
              <a:rPr lang="pt-BR" sz="3500" b="1" dirty="0" smtClean="0"/>
              <a:t>A Lei nº. </a:t>
            </a:r>
            <a:r>
              <a:rPr lang="pt-BR" sz="3500" b="1" smtClean="0"/>
              <a:t>12.485/11 </a:t>
            </a:r>
            <a:r>
              <a:rPr lang="pt-BR" sz="3500" b="1" smtClean="0"/>
              <a:t>e</a:t>
            </a:r>
          </a:p>
          <a:p>
            <a:pPr algn="ctr"/>
            <a:r>
              <a:rPr lang="pt-BR" sz="3500" b="1" smtClean="0"/>
              <a:t> </a:t>
            </a:r>
            <a:r>
              <a:rPr lang="pt-BR" sz="3500" b="1" dirty="0" smtClean="0"/>
              <a:t>o estímulo à </a:t>
            </a:r>
            <a:r>
              <a:rPr lang="pt-BR" sz="3500" b="1" dirty="0" smtClean="0"/>
              <a:t>produção </a:t>
            </a:r>
            <a:r>
              <a:rPr lang="pt-BR" sz="3500" b="1" dirty="0" smtClean="0"/>
              <a:t>e </a:t>
            </a:r>
            <a:r>
              <a:rPr lang="pt-BR" sz="3500" b="1" dirty="0" smtClean="0"/>
              <a:t>veicula</a:t>
            </a:r>
            <a:r>
              <a:rPr lang="pt-BR" sz="3500" b="1" dirty="0" smtClean="0"/>
              <a:t>ção </a:t>
            </a:r>
          </a:p>
          <a:p>
            <a:pPr algn="ctr"/>
            <a:r>
              <a:rPr lang="pt-BR" sz="3500" b="1" dirty="0" smtClean="0"/>
              <a:t>de conteúdos brasileiros na TV Paga</a:t>
            </a:r>
            <a:endParaRPr lang="pt-BR" sz="3500" b="1" dirty="0" smtClean="0"/>
          </a:p>
          <a:p>
            <a:pPr marL="457200" indent="-457200" algn="r" eaLnBrk="0" hangingPunct="0">
              <a:spcBef>
                <a:spcPct val="20000"/>
              </a:spcBef>
              <a:buClr>
                <a:srgbClr val="FFCC00"/>
              </a:buClr>
            </a:pPr>
            <a:endParaRPr lang="en-US" sz="2800" b="1" dirty="0" smtClean="0"/>
          </a:p>
          <a:p>
            <a:pPr marL="457200" indent="-457200" algn="r" eaLnBrk="0" hangingPunct="0">
              <a:spcBef>
                <a:spcPct val="20000"/>
              </a:spcBef>
              <a:buClr>
                <a:srgbClr val="FFCC00"/>
              </a:buClr>
            </a:pPr>
            <a:endParaRPr lang="en-US" sz="2400" b="1" dirty="0" smtClean="0"/>
          </a:p>
          <a:p>
            <a:pPr marL="457200" indent="-457200" algn="r" eaLnBrk="0" hangingPunct="0">
              <a:spcBef>
                <a:spcPct val="20000"/>
              </a:spcBef>
              <a:buClr>
                <a:srgbClr val="FFCC00"/>
              </a:buClr>
            </a:pPr>
            <a:r>
              <a:rPr lang="en-US" sz="2400" b="1" dirty="0" smtClean="0"/>
              <a:t>27 </a:t>
            </a:r>
            <a:r>
              <a:rPr lang="en-US" sz="2400" b="1" dirty="0" smtClean="0"/>
              <a:t>de outubro de 2015</a:t>
            </a:r>
            <a:endParaRPr lang="en-US" sz="24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457200" indent="-457200" algn="r" eaLnBrk="0" hangingPunct="0">
              <a:spcBef>
                <a:spcPct val="20000"/>
              </a:spcBef>
              <a:buClr>
                <a:srgbClr val="FFCC00"/>
              </a:buClr>
            </a:pPr>
            <a:endParaRPr lang="en-US" sz="20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457200" indent="-457200" algn="r" eaLnBrk="0" hangingPunct="0">
              <a:spcBef>
                <a:spcPct val="20000"/>
              </a:spcBef>
              <a:buClr>
                <a:srgbClr val="FFCC00"/>
              </a:buClr>
            </a:pPr>
            <a:endParaRPr lang="en-US" sz="22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457200" indent="-457200" algn="r" eaLnBrk="0" hangingPunct="0">
              <a:spcBef>
                <a:spcPct val="20000"/>
              </a:spcBef>
              <a:buClr>
                <a:srgbClr val="FFCC00"/>
              </a:buClr>
            </a:pPr>
            <a:endParaRPr lang="en-US" sz="22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457200" indent="-457200" algn="r" eaLnBrk="0" hangingPunct="0">
              <a:spcBef>
                <a:spcPct val="20000"/>
              </a:spcBef>
              <a:buClr>
                <a:srgbClr val="FFCC00"/>
              </a:buClr>
            </a:pPr>
            <a:endParaRPr lang="en-US" sz="2200" b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5463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83568" y="469121"/>
            <a:ext cx="80648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 b="1" dirty="0" smtClean="0"/>
              <a:t>A </a:t>
            </a:r>
            <a:r>
              <a:rPr lang="pt-BR" sz="3000" b="1" dirty="0" smtClean="0"/>
              <a:t>“R</a:t>
            </a:r>
            <a:r>
              <a:rPr lang="pt-BR" sz="3000" b="1" dirty="0" smtClean="0"/>
              <a:t>egra dos </a:t>
            </a:r>
            <a:r>
              <a:rPr lang="pt-BR" sz="3000" b="1" dirty="0" smtClean="0"/>
              <a:t>7 </a:t>
            </a:r>
            <a:r>
              <a:rPr lang="pt-BR" sz="3000" b="1" dirty="0" smtClean="0"/>
              <a:t>anos”</a:t>
            </a:r>
            <a:endParaRPr lang="pt-BR" sz="3000" b="1" dirty="0" smtClean="0">
              <a:solidFill>
                <a:srgbClr val="FFCC00"/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467544" y="1596731"/>
            <a:ext cx="8298668" cy="3728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</a:pPr>
            <a:endParaRPr lang="pt-BR" sz="2400" dirty="0" smtClean="0"/>
          </a:p>
          <a:p>
            <a:pPr marL="457200" indent="-45720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pt-BR" sz="2400" dirty="0" smtClean="0"/>
              <a:t>A </a:t>
            </a:r>
            <a:r>
              <a:rPr lang="pt-BR" sz="2400" dirty="0"/>
              <a:t>vigência da “Regra dos 7 anos” começou 4 anos após a entrada em vigor da Lei nº. 12.485/11</a:t>
            </a:r>
          </a:p>
          <a:p>
            <a:pPr lvl="2" indent="-45720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pt-BR" sz="2400" dirty="0" smtClean="0"/>
              <a:t>Entrada </a:t>
            </a:r>
            <a:r>
              <a:rPr lang="pt-BR" sz="2400" dirty="0"/>
              <a:t>em vigor da Lei nº. </a:t>
            </a:r>
            <a:r>
              <a:rPr lang="pt-BR" sz="2400" dirty="0" smtClean="0"/>
              <a:t>12.485/11: </a:t>
            </a:r>
            <a:r>
              <a:rPr lang="pt-BR" sz="2400" b="1" dirty="0" smtClean="0"/>
              <a:t>13/09/2011</a:t>
            </a:r>
          </a:p>
          <a:p>
            <a:pPr lvl="2" indent="-45720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pt-BR" sz="2400" dirty="0" smtClean="0"/>
              <a:t>Entrada </a:t>
            </a:r>
            <a:r>
              <a:rPr lang="pt-BR" sz="2400" dirty="0"/>
              <a:t>em vigor da “Regra dos 7 anos</a:t>
            </a:r>
            <a:r>
              <a:rPr lang="pt-BR" sz="2400" dirty="0" smtClean="0"/>
              <a:t>”: </a:t>
            </a:r>
            <a:r>
              <a:rPr lang="pt-BR" sz="2400" b="1" dirty="0" smtClean="0"/>
              <a:t>13/09/2015</a:t>
            </a:r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7032418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2"/>
          <p:cNvSpPr txBox="1">
            <a:spLocks/>
          </p:cNvSpPr>
          <p:nvPr/>
        </p:nvSpPr>
        <p:spPr>
          <a:xfrm>
            <a:off x="467544" y="1063277"/>
            <a:ext cx="8229600" cy="4525963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pt-BR" sz="4400" b="1" dirty="0" smtClean="0"/>
              <a:t>Obrigado</a:t>
            </a:r>
          </a:p>
          <a:p>
            <a:pPr marL="0" indent="0" algn="ctr">
              <a:buFont typeface="Arial" pitchFamily="34" charset="0"/>
              <a:buNone/>
            </a:pPr>
            <a:endParaRPr lang="pt-BR" sz="1400" dirty="0" smtClean="0"/>
          </a:p>
          <a:p>
            <a:pPr marL="0" indent="0" algn="ctr">
              <a:buFont typeface="Arial" pitchFamily="34" charset="0"/>
              <a:buNone/>
            </a:pPr>
            <a:endParaRPr lang="pt-BR" sz="1400" dirty="0" smtClean="0"/>
          </a:p>
          <a:p>
            <a:pPr marL="0" indent="0" algn="ctr">
              <a:buFont typeface="Arial" pitchFamily="34" charset="0"/>
              <a:buNone/>
            </a:pPr>
            <a:r>
              <a:rPr lang="pt-BR" sz="2800" b="1" dirty="0" smtClean="0"/>
              <a:t>Maurício Hirata</a:t>
            </a:r>
          </a:p>
          <a:p>
            <a:pPr marL="0" indent="0" algn="ctr">
              <a:buFont typeface="Arial" pitchFamily="34" charset="0"/>
              <a:buNone/>
              <a:tabLst>
                <a:tab pos="809625" algn="l"/>
              </a:tabLst>
            </a:pPr>
            <a:r>
              <a:rPr lang="pt-BR" sz="2800" b="1" dirty="0" smtClean="0"/>
              <a:t>Secretário Executivo</a:t>
            </a:r>
          </a:p>
        </p:txBody>
      </p:sp>
    </p:spTree>
    <p:extLst>
      <p:ext uri="{BB962C8B-B14F-4D97-AF65-F5344CB8AC3E}">
        <p14:creationId xmlns:p14="http://schemas.microsoft.com/office/powerpoint/2010/main" val="22506564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1BA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https://upload.wikimedia.org/wikipedia/commons/a/af/Square_Enix_logo.svg"/>
          <p:cNvSpPr>
            <a:spLocks noChangeAspect="1" noChangeArrowheads="1"/>
          </p:cNvSpPr>
          <p:nvPr/>
        </p:nvSpPr>
        <p:spPr bwMode="auto">
          <a:xfrm>
            <a:off x="1475656" y="2852936"/>
            <a:ext cx="7239000" cy="90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683568" y="469121"/>
            <a:ext cx="80648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 b="1" dirty="0" smtClean="0"/>
              <a:t>Princípios da Lei nº. 12.485/11</a:t>
            </a:r>
            <a:endParaRPr lang="pt-BR" sz="3000" b="1" dirty="0" smtClean="0">
              <a:solidFill>
                <a:srgbClr val="FFCC00"/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899592" y="1700807"/>
            <a:ext cx="748883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</a:pPr>
            <a:endParaRPr lang="pt-BR" sz="2400" dirty="0" smtClean="0"/>
          </a:p>
          <a:p>
            <a:pPr marL="457200" indent="-45720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pt-BR" sz="2400" dirty="0" err="1" smtClean="0"/>
              <a:t>Art</a:t>
            </a:r>
            <a:r>
              <a:rPr lang="pt-BR" sz="2400" dirty="0" smtClean="0"/>
              <a:t> </a:t>
            </a:r>
            <a:r>
              <a:rPr lang="pt-BR" sz="2400" dirty="0" smtClean="0"/>
              <a:t>3º, inciso III: Promoção </a:t>
            </a:r>
            <a:r>
              <a:rPr lang="pt-BR" sz="2400" dirty="0"/>
              <a:t>da língua portuguesa e da cultura </a:t>
            </a:r>
            <a:r>
              <a:rPr lang="pt-BR" sz="2400" dirty="0" smtClean="0"/>
              <a:t>brasileira</a:t>
            </a:r>
          </a:p>
          <a:p>
            <a:pPr marL="457200" indent="-45720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pt-BR" sz="2400" dirty="0" err="1"/>
              <a:t>Art</a:t>
            </a:r>
            <a:r>
              <a:rPr lang="pt-BR" sz="2400" dirty="0"/>
              <a:t> </a:t>
            </a:r>
            <a:r>
              <a:rPr lang="pt-BR" sz="2400" dirty="0" smtClean="0"/>
              <a:t>3º, </a:t>
            </a:r>
            <a:r>
              <a:rPr lang="pt-BR" sz="2400" dirty="0"/>
              <a:t>inciso </a:t>
            </a:r>
            <a:r>
              <a:rPr lang="pt-BR" sz="2400" dirty="0" smtClean="0"/>
              <a:t>IV: Estímulo </a:t>
            </a:r>
            <a:r>
              <a:rPr lang="pt-BR" sz="2400" dirty="0"/>
              <a:t>à produção independente e regional</a:t>
            </a:r>
          </a:p>
        </p:txBody>
      </p:sp>
    </p:spTree>
    <p:extLst>
      <p:ext uri="{BB962C8B-B14F-4D97-AF65-F5344CB8AC3E}">
        <p14:creationId xmlns:p14="http://schemas.microsoft.com/office/powerpoint/2010/main" val="18472204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https://upload.wikimedia.org/wikipedia/commons/a/af/Square_Enix_logo.svg"/>
          <p:cNvSpPr>
            <a:spLocks noChangeAspect="1" noChangeArrowheads="1"/>
          </p:cNvSpPr>
          <p:nvPr/>
        </p:nvSpPr>
        <p:spPr bwMode="auto">
          <a:xfrm>
            <a:off x="1475656" y="2852936"/>
            <a:ext cx="7239000" cy="90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683568" y="469121"/>
            <a:ext cx="80648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 b="1" dirty="0" smtClean="0"/>
              <a:t>Promoção do Conteúdo Brasileiro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395536" y="1596731"/>
            <a:ext cx="8370676" cy="4410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pt-BR" sz="2200" dirty="0"/>
              <a:t>Art. 16.  Nos canais de espaço qualificado, no mínimo 3h30 (três horas e trinta minutos) semanais dos conteúdos veiculados no horário nobre deverão ser brasileiros e integrar espaço qualificado, e metade deverá ser produzida por produtora brasileira independente. </a:t>
            </a:r>
          </a:p>
          <a:p>
            <a:pPr marL="457200" indent="-45720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pt-BR" sz="2200" dirty="0"/>
              <a:t>Art. 17.  Em todos os pacotes ofertados ao assinante, a cada 3 (três) canais de espaço qualificado existentes no pacote, ao menos 1 (um) deverá ser canal brasileiro de espaço </a:t>
            </a:r>
            <a:r>
              <a:rPr lang="pt-BR" sz="2200" dirty="0" smtClean="0"/>
              <a:t>qualificado</a:t>
            </a:r>
            <a:endParaRPr lang="pt-BR" sz="2200" dirty="0"/>
          </a:p>
        </p:txBody>
      </p:sp>
    </p:spTree>
    <p:extLst>
      <p:ext uri="{BB962C8B-B14F-4D97-AF65-F5344CB8AC3E}">
        <p14:creationId xmlns:p14="http://schemas.microsoft.com/office/powerpoint/2010/main" val="12837434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83568" y="469121"/>
            <a:ext cx="80648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 b="1" dirty="0"/>
              <a:t>Efeitos da Lei nº. 12.485/11</a:t>
            </a:r>
          </a:p>
        </p:txBody>
      </p:sp>
      <p:sp>
        <p:nvSpPr>
          <p:cNvPr id="7" name="Retângulo 6"/>
          <p:cNvSpPr/>
          <p:nvPr/>
        </p:nvSpPr>
        <p:spPr>
          <a:xfrm>
            <a:off x="6444208" y="6251737"/>
            <a:ext cx="15841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pt-BR" sz="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r"/>
            <a:r>
              <a:rPr lang="pt-BR" sz="800" dirty="0">
                <a:latin typeface="Arial" panose="020B0604020202020204" pitchFamily="34" charset="0"/>
              </a:rPr>
              <a:t>Fonte CRT: SRE / ANCINE. </a:t>
            </a:r>
            <a:endParaRPr lang="pt-BR" sz="8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395536" y="1596731"/>
            <a:ext cx="837067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pt-BR" sz="2400" dirty="0" smtClean="0"/>
              <a:t>96 Canais de Programação com obrigações de veiculação de conteúdo brasileiro</a:t>
            </a:r>
          </a:p>
          <a:p>
            <a:pPr marL="457200" indent="-45720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pt-BR" sz="2400" dirty="0" smtClean="0"/>
              <a:t>Demanda por 54 mil horas anuais de conteúdo brasileiro</a:t>
            </a:r>
          </a:p>
          <a:p>
            <a:pPr marL="457200" indent="-45720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pt-BR" sz="2400" dirty="0" smtClean="0"/>
              <a:t>Demanda por 33 mil horas anuais de conteúdo brasileiro independente.</a:t>
            </a:r>
          </a:p>
        </p:txBody>
      </p:sp>
    </p:spTree>
    <p:extLst>
      <p:ext uri="{BB962C8B-B14F-4D97-AF65-F5344CB8AC3E}">
        <p14:creationId xmlns:p14="http://schemas.microsoft.com/office/powerpoint/2010/main" val="29311087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1BA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83568" y="469121"/>
            <a:ext cx="80648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 b="1" dirty="0" smtClean="0"/>
              <a:t>A “Regra dos 7 Anos”</a:t>
            </a:r>
            <a:endParaRPr lang="pt-BR" sz="3000" b="1" dirty="0" smtClean="0">
              <a:solidFill>
                <a:srgbClr val="FFCC00"/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467544" y="1596731"/>
            <a:ext cx="8298668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pt-BR" sz="2400" dirty="0"/>
              <a:t>Art. 20.  A programadora ou empacotadora, no cumprimento das obrigações previstas nos </a:t>
            </a:r>
            <a:r>
              <a:rPr lang="pt-BR" sz="2400" dirty="0" err="1"/>
              <a:t>arts</a:t>
            </a:r>
            <a:r>
              <a:rPr lang="pt-BR" sz="2400" dirty="0"/>
              <a:t>. 16 a 18, observará as seguintes condições: </a:t>
            </a:r>
            <a:endParaRPr lang="pt-BR" sz="2400" dirty="0" smtClean="0"/>
          </a:p>
          <a:p>
            <a:pPr marL="914400" lvl="1" indent="-45720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pt-BR" sz="2400" dirty="0" smtClean="0"/>
              <a:t>I </a:t>
            </a:r>
            <a:r>
              <a:rPr lang="pt-BR" sz="2400" dirty="0"/>
              <a:t>- pelo menos a </a:t>
            </a:r>
            <a:r>
              <a:rPr lang="pt-BR" sz="2400" b="1" u="sng" dirty="0"/>
              <a:t>metade</a:t>
            </a:r>
            <a:r>
              <a:rPr lang="pt-BR" sz="2400" dirty="0"/>
              <a:t> dos conteúdos audiovisuais deve ter sido produzida nos 7 (sete) anos anteriores à sua veiculação</a:t>
            </a:r>
          </a:p>
        </p:txBody>
      </p:sp>
    </p:spTree>
    <p:extLst>
      <p:ext uri="{BB962C8B-B14F-4D97-AF65-F5344CB8AC3E}">
        <p14:creationId xmlns:p14="http://schemas.microsoft.com/office/powerpoint/2010/main" val="26305647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395536" y="1596731"/>
            <a:ext cx="8370676" cy="3974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</a:pPr>
            <a:endParaRPr lang="pt-BR" sz="2400" dirty="0" smtClean="0"/>
          </a:p>
          <a:p>
            <a:pPr marL="457200" indent="-45720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pt-BR" sz="2400" dirty="0" smtClean="0"/>
              <a:t>A </a:t>
            </a:r>
            <a:r>
              <a:rPr lang="pt-BR" sz="2400" dirty="0"/>
              <a:t>“Regra dos 7 Anos” possui como objetivo </a:t>
            </a:r>
            <a:r>
              <a:rPr lang="pt-BR" sz="2400" dirty="0" smtClean="0"/>
              <a:t>o estímulo a </a:t>
            </a:r>
            <a:r>
              <a:rPr lang="pt-BR" sz="2400" dirty="0"/>
              <a:t>renovação </a:t>
            </a:r>
            <a:r>
              <a:rPr lang="pt-BR" sz="2400" dirty="0" smtClean="0"/>
              <a:t>permanente do </a:t>
            </a:r>
            <a:r>
              <a:rPr lang="pt-BR" sz="2400" dirty="0"/>
              <a:t>estoque de conteúdo audiovisual brasileiro exibido na TV Paga, promovendo assim a demanda </a:t>
            </a:r>
            <a:r>
              <a:rPr lang="pt-BR" sz="2400" dirty="0" smtClean="0"/>
              <a:t>por </a:t>
            </a:r>
            <a:r>
              <a:rPr lang="pt-BR" sz="2400" dirty="0"/>
              <a:t>conteúdo audiovisual </a:t>
            </a:r>
            <a:r>
              <a:rPr lang="pt-BR" sz="2400" dirty="0" smtClean="0"/>
              <a:t>inédito. </a:t>
            </a:r>
          </a:p>
          <a:p>
            <a:pPr marL="457200" indent="-45720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</a:pPr>
            <a:endParaRPr lang="pt-BR" sz="2400" dirty="0" smtClean="0"/>
          </a:p>
        </p:txBody>
      </p:sp>
      <p:sp>
        <p:nvSpPr>
          <p:cNvPr id="2" name="CaixaDeTexto 1"/>
          <p:cNvSpPr txBox="1"/>
          <p:nvPr/>
        </p:nvSpPr>
        <p:spPr>
          <a:xfrm>
            <a:off x="683568" y="469121"/>
            <a:ext cx="80648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 b="1" dirty="0" smtClean="0"/>
              <a:t>A “Regra dos 7 Anos”</a:t>
            </a:r>
            <a:endParaRPr lang="pt-BR" sz="3000" b="1" dirty="0" smtClean="0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2101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397037" y="1988840"/>
            <a:ext cx="8208912" cy="4220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pt-BR" sz="2400" dirty="0" smtClean="0"/>
              <a:t>Estímulo </a:t>
            </a:r>
            <a:r>
              <a:rPr lang="pt-BR" sz="2400" dirty="0" smtClean="0"/>
              <a:t>fundamental ao estabelecimento de um ciclo econômico virtuoso para o </a:t>
            </a:r>
            <a:r>
              <a:rPr lang="pt-BR" sz="2400" dirty="0" smtClean="0"/>
              <a:t>setor, pois</a:t>
            </a:r>
            <a:r>
              <a:rPr lang="pt-BR" sz="2400" dirty="0" smtClean="0"/>
              <a:t> evita </a:t>
            </a:r>
            <a:r>
              <a:rPr lang="pt-BR" sz="2400" dirty="0"/>
              <a:t>que o cumprimento das obrigações de veiculação de conteúdo brasileiro se dê através da exibição exclusiva de obras antigas, cujo custo para licenciamento </a:t>
            </a:r>
            <a:r>
              <a:rPr lang="pt-BR" sz="2400" dirty="0" smtClean="0"/>
              <a:t>pelas programadoras é </a:t>
            </a:r>
            <a:r>
              <a:rPr lang="pt-BR" sz="2400" dirty="0"/>
              <a:t>mais baixo.</a:t>
            </a:r>
          </a:p>
          <a:p>
            <a:pPr marL="457200" indent="-45720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</a:pPr>
            <a:endParaRPr lang="pt-BR" sz="2400" dirty="0" smtClean="0"/>
          </a:p>
        </p:txBody>
      </p:sp>
      <p:sp>
        <p:nvSpPr>
          <p:cNvPr id="2" name="CaixaDeTexto 1"/>
          <p:cNvSpPr txBox="1"/>
          <p:nvPr/>
        </p:nvSpPr>
        <p:spPr>
          <a:xfrm>
            <a:off x="683568" y="469121"/>
            <a:ext cx="80648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 b="1" dirty="0" smtClean="0"/>
              <a:t>A “Regra dos 7 Anos”</a:t>
            </a:r>
            <a:endParaRPr lang="pt-BR" sz="3000" b="1" dirty="0" smtClean="0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7743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83568" y="469121"/>
            <a:ext cx="80648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 b="1" dirty="0" smtClean="0"/>
              <a:t>Efeitos da Lei nº. 12.485/11</a:t>
            </a:r>
          </a:p>
        </p:txBody>
      </p:sp>
      <p:sp>
        <p:nvSpPr>
          <p:cNvPr id="7" name="Retângulo 6"/>
          <p:cNvSpPr/>
          <p:nvPr/>
        </p:nvSpPr>
        <p:spPr>
          <a:xfrm>
            <a:off x="6444208" y="6251737"/>
            <a:ext cx="15841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pt-BR" sz="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r"/>
            <a:r>
              <a:rPr lang="pt-BR" sz="800" dirty="0">
                <a:latin typeface="Arial" panose="020B0604020202020204" pitchFamily="34" charset="0"/>
              </a:rPr>
              <a:t>Fonte CRT: SRE / ANCINE. </a:t>
            </a:r>
            <a:endParaRPr lang="pt-BR" sz="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654" y="1494698"/>
            <a:ext cx="7398723" cy="4761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10650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395536" y="1596731"/>
            <a:ext cx="8370676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</a:pPr>
            <a:endParaRPr lang="pt-BR" sz="2400" dirty="0" smtClean="0"/>
          </a:p>
          <a:p>
            <a:pPr marL="457200" indent="-45720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pt-BR" sz="2400" dirty="0" smtClean="0"/>
              <a:t>Estabelece </a:t>
            </a:r>
            <a:r>
              <a:rPr lang="pt-BR" sz="2400" dirty="0" smtClean="0"/>
              <a:t>um equilíbrio saudável entre o estímulo a produção de conteúdo inédito e a valorização da memória audiovisual brasileira, </a:t>
            </a:r>
            <a:r>
              <a:rPr lang="pt-BR" sz="2400" dirty="0"/>
              <a:t>pois </a:t>
            </a:r>
            <a:r>
              <a:rPr lang="pt-BR" sz="2400" dirty="0" smtClean="0"/>
              <a:t>estabelece que </a:t>
            </a:r>
            <a:r>
              <a:rPr lang="pt-BR" sz="2400" b="1" dirty="0"/>
              <a:t>metade (50%) </a:t>
            </a:r>
            <a:r>
              <a:rPr lang="pt-BR" sz="2400" dirty="0" smtClean="0"/>
              <a:t>das obras a serem </a:t>
            </a:r>
            <a:r>
              <a:rPr lang="pt-BR" sz="2400" dirty="0" smtClean="0"/>
              <a:t>veiculad</a:t>
            </a:r>
            <a:r>
              <a:rPr lang="pt-BR" sz="2400" dirty="0" smtClean="0"/>
              <a:t>as </a:t>
            </a:r>
            <a:r>
              <a:rPr lang="pt-BR" sz="2400" dirty="0" smtClean="0"/>
              <a:t>para cumprimento das cotas podem ter sido produzidas a mais de 7 anos.</a:t>
            </a:r>
            <a:endParaRPr lang="pt-BR" sz="2400" dirty="0"/>
          </a:p>
        </p:txBody>
      </p:sp>
      <p:sp>
        <p:nvSpPr>
          <p:cNvPr id="2" name="CaixaDeTexto 1"/>
          <p:cNvSpPr txBox="1"/>
          <p:nvPr/>
        </p:nvSpPr>
        <p:spPr>
          <a:xfrm>
            <a:off x="683568" y="469121"/>
            <a:ext cx="80648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 b="1" dirty="0" smtClean="0"/>
              <a:t>A “Regra dos 7 Anos”</a:t>
            </a:r>
            <a:endParaRPr lang="pt-BR" sz="3000" b="1" dirty="0" smtClean="0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0140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9147</TotalTime>
  <Words>459</Words>
  <Application>Microsoft Office PowerPoint</Application>
  <PresentationFormat>Apresentação na tela (4:3)</PresentationFormat>
  <Paragraphs>47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11</vt:i4>
      </vt:variant>
    </vt:vector>
  </HeadingPairs>
  <TitlesOfParts>
    <vt:vector size="12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Frederico Simoes Senna</dc:creator>
  <cp:lastModifiedBy>mauricio hirata</cp:lastModifiedBy>
  <cp:revision>685</cp:revision>
  <cp:lastPrinted>2015-06-17T17:17:42Z</cp:lastPrinted>
  <dcterms:created xsi:type="dcterms:W3CDTF">2013-05-22T14:34:49Z</dcterms:created>
  <dcterms:modified xsi:type="dcterms:W3CDTF">2015-10-27T13:59:36Z</dcterms:modified>
</cp:coreProperties>
</file>